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7"/>
  </p:handoutMasterIdLst>
  <p:sldIdLst>
    <p:sldId id="256" r:id="rId3"/>
    <p:sldId id="257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57"/>
        <p:guide pos="383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7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3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3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4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6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68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7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捕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870" y="-7620"/>
            <a:ext cx="2933700" cy="94488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653" y="1637030"/>
            <a:ext cx="12163425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6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</a:t>
            </a:r>
            <a:r>
              <a:rPr lang="en-US" altLang="zh-CN" sz="6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-</a:t>
            </a:r>
            <a:r>
              <a:rPr lang="en-US" altLang="zh-CN" sz="6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</a:t>
            </a:r>
            <a:r>
              <a:rPr lang="en-US" altLang="zh-CN" sz="6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ANK </a:t>
            </a:r>
            <a:r>
              <a:rPr lang="en-US" altLang="zh-CN" sz="6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</a:t>
            </a:r>
            <a:r>
              <a:rPr lang="en-US" altLang="zh-CN" sz="6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ANAGEMENT </a:t>
            </a:r>
            <a:r>
              <a:rPr lang="en-US" altLang="zh-CN" sz="6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</a:t>
            </a:r>
            <a:r>
              <a:rPr lang="en-US" altLang="zh-CN" sz="6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YSTEM</a:t>
            </a:r>
            <a:endParaRPr lang="en-US" altLang="zh-CN" sz="60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87715" y="3750945"/>
            <a:ext cx="37896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——TBT</a:t>
            </a:r>
            <a:endParaRPr lang="en-US" altLang="zh-CN" sz="7200" b="1">
              <a:ln w="6600">
                <a:solidFill>
                  <a:schemeClr val="accent2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捕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870" y="-7620"/>
            <a:ext cx="2933700" cy="9448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880" y="2503170"/>
            <a:ext cx="1109789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4000">
              <a:solidFill>
                <a:srgbClr val="FF0000"/>
              </a:solidFill>
            </a:endParaRPr>
          </a:p>
          <a:p>
            <a:r>
              <a:rPr lang="zh-CN" altLang="en-US" sz="4000">
                <a:solidFill>
                  <a:srgbClr val="FF0000"/>
                </a:solidFill>
              </a:rPr>
              <a:t>When the customer's bank card is lost, you can choose to register the unemployment for the customer, just click </a:t>
            </a:r>
            <a:r>
              <a:rPr lang="en-US" altLang="zh-CN" sz="4000">
                <a:solidFill>
                  <a:srgbClr val="FF0000"/>
                </a:solidFill>
              </a:rPr>
              <a:t>‘REPORT LOSS’</a:t>
            </a:r>
            <a:r>
              <a:rPr lang="zh-CN" altLang="en-US" sz="4000">
                <a:solidFill>
                  <a:srgbClr val="FF0000"/>
                </a:solidFill>
              </a:rPr>
              <a:t>.</a:t>
            </a:r>
            <a:endParaRPr lang="zh-CN" altLang="en-US" sz="4000">
              <a:solidFill>
                <a:srgbClr val="FF0000"/>
              </a:solidFill>
            </a:endParaRPr>
          </a:p>
        </p:txBody>
      </p:sp>
      <p:pic>
        <p:nvPicPr>
          <p:cNvPr id="3" name="图片 2" descr="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" y="-6985"/>
            <a:ext cx="12185650" cy="68624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590" y="4757420"/>
            <a:ext cx="120681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F0000"/>
                </a:solidFill>
              </a:rPr>
              <a:t>When the bank card is in the state of loss reporting, it is impossible to handle the business of deposit and withdrawal.</a:t>
            </a:r>
            <a:endParaRPr lang="zh-CN" altLang="en-US" sz="3600">
              <a:solidFill>
                <a:srgbClr val="FF0000"/>
              </a:solidFill>
            </a:endParaRPr>
          </a:p>
        </p:txBody>
      </p:sp>
      <p:pic>
        <p:nvPicPr>
          <p:cNvPr id="6" name="图片 5" descr="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80" y="-6985"/>
            <a:ext cx="12185015" cy="68618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8110" y="4674870"/>
            <a:ext cx="118484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solidFill>
                  <a:srgbClr val="FF0000"/>
                </a:solidFill>
              </a:rPr>
              <a:t>Of course, when the bank card is recovered, the loss report can be cancelled</a:t>
            </a:r>
            <a:endParaRPr lang="zh-CN" altLang="en-US" sz="4800">
              <a:solidFill>
                <a:srgbClr val="FF0000"/>
              </a:solidFill>
            </a:endParaRPr>
          </a:p>
        </p:txBody>
      </p:sp>
      <p:pic>
        <p:nvPicPr>
          <p:cNvPr id="8" name="图片 7" descr="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0" y="-7620"/>
            <a:ext cx="12186285" cy="686244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644890" y="5610225"/>
            <a:ext cx="35356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NEXT→</a:t>
            </a:r>
            <a:endParaRPr lang="en-US" altLang="zh-CN" sz="72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捕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870" y="-7620"/>
            <a:ext cx="2933700" cy="9448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06145" y="2104390"/>
            <a:ext cx="93472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solidFill>
                  <a:srgbClr val="FF0000"/>
                </a:solidFill>
              </a:rPr>
              <a:t>How to reapply a new bank card without changing the information? Just click the reapply button.</a:t>
            </a:r>
            <a:endParaRPr lang="zh-CN" altLang="en-US" sz="4800">
              <a:solidFill>
                <a:srgbClr val="FF0000"/>
              </a:solidFill>
            </a:endParaRPr>
          </a:p>
        </p:txBody>
      </p:sp>
      <p:pic>
        <p:nvPicPr>
          <p:cNvPr id="3" name="图片 2" descr="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720" y="-29845"/>
            <a:ext cx="12226290" cy="68853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6050" y="3894455"/>
            <a:ext cx="118757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solidFill>
                  <a:srgbClr val="FF0000"/>
                </a:solidFill>
              </a:rPr>
              <a:t>Use the query button to ensure that the new card information is correct</a:t>
            </a:r>
            <a:endParaRPr lang="zh-CN" altLang="en-US" sz="4800">
              <a:solidFill>
                <a:srgbClr val="FF0000"/>
              </a:solidFill>
            </a:endParaRPr>
          </a:p>
        </p:txBody>
      </p:sp>
      <p:pic>
        <p:nvPicPr>
          <p:cNvPr id="6" name="图片 5" descr="打发发我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720" y="-29845"/>
            <a:ext cx="12226290" cy="688530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644890" y="5610225"/>
            <a:ext cx="35356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NEXT→</a:t>
            </a:r>
            <a:endParaRPr lang="en-US" altLang="zh-CN" sz="72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捕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870" y="-7620"/>
            <a:ext cx="2933700" cy="9448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74545" y="1898650"/>
            <a:ext cx="742251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>
                <a:solidFill>
                  <a:srgbClr val="FF0000"/>
                </a:solidFill>
              </a:rPr>
              <a:t>Use this button to select a favorite head-picture for yourself</a:t>
            </a:r>
            <a:endParaRPr lang="zh-CN" altLang="en-US" sz="5400">
              <a:solidFill>
                <a:srgbClr val="FF0000"/>
              </a:solidFill>
            </a:endParaRPr>
          </a:p>
        </p:txBody>
      </p:sp>
      <p:pic>
        <p:nvPicPr>
          <p:cNvPr id="3" name="图片 2" descr="而会不会警方逮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" y="2000250"/>
            <a:ext cx="10584815" cy="2953385"/>
          </a:xfrm>
          <a:prstGeom prst="rect">
            <a:avLst/>
          </a:prstGeom>
        </p:spPr>
      </p:pic>
      <p:pic>
        <p:nvPicPr>
          <p:cNvPr id="5" name="图片 4" descr="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695" y="-7620"/>
            <a:ext cx="12279630" cy="6865620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229235" y="-1412875"/>
            <a:ext cx="398780" cy="5359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644890" y="5610225"/>
            <a:ext cx="35356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NEXT→</a:t>
            </a:r>
            <a:endParaRPr lang="en-US" altLang="zh-CN" sz="72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10104 0.232500 " pathEditMode="relative" ptsTypes="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捕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870" y="-7620"/>
            <a:ext cx="2933700" cy="9448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66700" y="6889115"/>
            <a:ext cx="11658600" cy="156038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Thank you for your patience.</a:t>
            </a:r>
            <a:endParaRPr lang="zh-CN" altLang="en-US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zh-CN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We believe this software brings you more than that.</a:t>
            </a:r>
            <a:endParaRPr lang="zh-CN" altLang="en-US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zh-CN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If you have any questions or suggestions in the use of the software, </a:t>
            </a:r>
            <a:endParaRPr lang="zh-CN" altLang="en-US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zh-CN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please contact us</a:t>
            </a:r>
            <a:r>
              <a:rPr lang="en-US" altLang="zh-CN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:</a:t>
            </a:r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en-US" altLang="zh-CN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1597230196@qq.com→Kirito</a:t>
            </a:r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en-US" altLang="zh-CN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3241170791@qq.com→Gunly</a:t>
            </a:r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en-US" altLang="zh-CN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2291054904@qq.com→Jerry</a:t>
            </a:r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en-US" altLang="zh-CN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877586613@qq.com  → Pual</a:t>
            </a:r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en-US" altLang="zh-CN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Thanks for help</a:t>
            </a:r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en-US" altLang="zh-CN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www.bilibili.com</a:t>
            </a:r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en-US" altLang="zh-CN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m.csdn.net</a:t>
            </a:r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en-US" altLang="zh-CN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www.baidu.com</a:t>
            </a:r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en-US" altLang="zh-CN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www.zhihu.com</a:t>
            </a:r>
            <a:endParaRPr lang="zh-CN" altLang="en-US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en-US" altLang="zh-CN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MR.Ashu</a:t>
            </a:r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zh-CN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刘德才</a:t>
            </a:r>
            <a:endParaRPr lang="zh-CN" altLang="en-US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en-US" altLang="zh-CN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Hainan University-NIIT</a:t>
            </a:r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en-US" altLang="zh-CN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CREATED BY Kirito&amp;Gunly</a:t>
            </a:r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en-US" altLang="zh-CN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TBT GROUP</a:t>
            </a:r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1 0.003704 L 0.006562 -2.493889 " pathEditMode="relative" rAng="0" ptsTypes="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" y="-10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捕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870" y="-7620"/>
            <a:ext cx="2933700" cy="9448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725" y="1165225"/>
            <a:ext cx="117640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0000"/>
                </a:solidFill>
              </a:rPr>
              <a:t>This PPT will help you understand our software effectively. It contains the introduction of various parts of TBMS. Click NEXT to enjoy this feast.</a:t>
            </a:r>
            <a:endParaRPr lang="zh-CN" altLang="en-US" sz="400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44890" y="5610225"/>
            <a:ext cx="35356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NEXT→</a:t>
            </a:r>
            <a:endParaRPr lang="en-US" altLang="zh-CN" sz="72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捕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870" y="-7620"/>
            <a:ext cx="2933700" cy="944880"/>
          </a:xfrm>
          <a:prstGeom prst="rect">
            <a:avLst/>
          </a:prstGeom>
        </p:spPr>
      </p:pic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" y="1177290"/>
            <a:ext cx="4846320" cy="3642360"/>
          </a:xfrm>
          <a:prstGeom prst="rect">
            <a:avLst/>
          </a:prstGeom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文本框 2"/>
          <p:cNvSpPr txBox="1"/>
          <p:nvPr/>
        </p:nvSpPr>
        <p:spPr>
          <a:xfrm>
            <a:off x="5075555" y="1177290"/>
            <a:ext cx="70180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F0000"/>
                </a:solidFill>
              </a:rPr>
              <a:t>This is our login interface. Enter your work number and password here. If your password is wrong, don't worry. Our system will prompt and help you find your password</a:t>
            </a:r>
            <a:endParaRPr lang="zh-CN" altLang="en-US" sz="360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44890" y="5610225"/>
            <a:ext cx="35356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NEXT→</a:t>
            </a:r>
            <a:endParaRPr lang="en-US" altLang="zh-CN" sz="72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捕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870" y="-7620"/>
            <a:ext cx="2933700" cy="944880"/>
          </a:xfrm>
          <a:prstGeom prst="rect">
            <a:avLst/>
          </a:prstGeom>
        </p:spPr>
      </p:pic>
      <p:pic>
        <p:nvPicPr>
          <p:cNvPr id="2" name="图片 1" descr="捕获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" y="1190625"/>
            <a:ext cx="4846320" cy="364236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539548" y="3634105"/>
            <a:ext cx="5559425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6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←Click Picture</a:t>
            </a:r>
            <a:endParaRPr lang="en-US" altLang="zh-CN" sz="60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上箭头 5"/>
          <p:cNvSpPr/>
          <p:nvPr/>
        </p:nvSpPr>
        <p:spPr>
          <a:xfrm>
            <a:off x="558800" y="7014845"/>
            <a:ext cx="285750" cy="39687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上箭头 6"/>
          <p:cNvSpPr/>
          <p:nvPr/>
        </p:nvSpPr>
        <p:spPr>
          <a:xfrm>
            <a:off x="1572895" y="6932930"/>
            <a:ext cx="244475" cy="39687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644890" y="5610225"/>
            <a:ext cx="35356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NEXT→</a:t>
            </a:r>
            <a:endParaRPr lang="en-US" altLang="zh-CN" sz="72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094 -0.454815 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31667 L 0.002188 -0.5023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-2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6" grpId="0" bldLvl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捕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870" y="-7620"/>
            <a:ext cx="2933700" cy="944880"/>
          </a:xfrm>
          <a:prstGeom prst="rect">
            <a:avLst/>
          </a:prstGeom>
        </p:spPr>
      </p:pic>
      <p:pic>
        <p:nvPicPr>
          <p:cNvPr id="2" name="图片 1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" y="1281430"/>
            <a:ext cx="4846320" cy="36423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90665" y="1457960"/>
            <a:ext cx="499046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F0000"/>
                </a:solidFill>
              </a:rPr>
              <a:t>For the sake of security, we only design the method of using ID card + work number to retrieve the password.</a:t>
            </a:r>
            <a:endParaRPr lang="zh-CN" altLang="en-US" sz="3600">
              <a:solidFill>
                <a:srgbClr val="FF0000"/>
              </a:solidFill>
            </a:endParaRPr>
          </a:p>
        </p:txBody>
      </p:sp>
      <p:pic>
        <p:nvPicPr>
          <p:cNvPr id="5" name="图片 4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" y="1281430"/>
            <a:ext cx="4846320" cy="36423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29655" y="1552575"/>
            <a:ext cx="562800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r>
              <a:rPr lang="zh-CN" altLang="en-US" sz="4400">
                <a:solidFill>
                  <a:srgbClr val="FF0000"/>
                </a:solidFill>
              </a:rPr>
              <a:t>Use this interface to set your new password</a:t>
            </a:r>
            <a:endParaRPr lang="zh-CN" altLang="en-US" sz="440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44890" y="5610225"/>
            <a:ext cx="35356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NEXT→</a:t>
            </a:r>
            <a:endParaRPr lang="en-US" altLang="zh-CN" sz="72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捕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870" y="-7620"/>
            <a:ext cx="2933700" cy="944880"/>
          </a:xfrm>
          <a:prstGeom prst="rect">
            <a:avLst/>
          </a:prstGeom>
        </p:spPr>
      </p:pic>
      <p:pic>
        <p:nvPicPr>
          <p:cNvPr id="3" name="图片 2" descr="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" y="-7620"/>
            <a:ext cx="10058400" cy="5664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1245" y="3039110"/>
            <a:ext cx="74085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Use this interface to query customer information</a:t>
            </a:r>
            <a:endParaRPr lang="zh-CN" altLang="en-US" sz="2800">
              <a:solidFill>
                <a:srgbClr val="FF0000"/>
              </a:solidFill>
            </a:endParaRPr>
          </a:p>
        </p:txBody>
      </p:sp>
      <p:pic>
        <p:nvPicPr>
          <p:cNvPr id="6" name="图片 5" descr="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" y="-7620"/>
            <a:ext cx="10058400" cy="56642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644890" y="5610225"/>
            <a:ext cx="35356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NEXT→</a:t>
            </a:r>
            <a:endParaRPr lang="en-US" altLang="zh-CN" sz="72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捕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870" y="-7620"/>
            <a:ext cx="2933700" cy="944880"/>
          </a:xfrm>
          <a:prstGeom prst="rect">
            <a:avLst/>
          </a:prstGeom>
        </p:spPr>
      </p:pic>
      <p:pic>
        <p:nvPicPr>
          <p:cNvPr id="2" name="图片 1" descr="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" y="-7620"/>
            <a:ext cx="12186285" cy="68624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245" y="5142230"/>
            <a:ext cx="121234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0000"/>
                </a:solidFill>
              </a:rPr>
              <a:t>Ask the customer to enter the card number and password to help him with his business.</a:t>
            </a:r>
            <a:endParaRPr lang="zh-CN" altLang="en-US" sz="4000">
              <a:solidFill>
                <a:srgbClr val="FF0000"/>
              </a:solidFill>
            </a:endParaRPr>
          </a:p>
        </p:txBody>
      </p:sp>
      <p:pic>
        <p:nvPicPr>
          <p:cNvPr id="8" name="图片 7" descr="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15" y="-6985"/>
            <a:ext cx="12185015" cy="68618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5100" y="5266055"/>
            <a:ext cx="79032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Click on the corresponding button to handle the corresponding business</a:t>
            </a:r>
            <a:endParaRPr lang="zh-CN" altLang="en-US" sz="2800">
              <a:solidFill>
                <a:srgbClr val="FF0000"/>
              </a:solidFill>
            </a:endParaRPr>
          </a:p>
        </p:txBody>
      </p:sp>
      <p:pic>
        <p:nvPicPr>
          <p:cNvPr id="10" name="图片 9" descr="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15" y="-6985"/>
            <a:ext cx="12185015" cy="6861810"/>
          </a:xfrm>
          <a:prstGeom prst="rect">
            <a:avLst/>
          </a:prstGeom>
        </p:spPr>
      </p:pic>
      <p:pic>
        <p:nvPicPr>
          <p:cNvPr id="12" name="图片 11" descr="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350" y="-7620"/>
            <a:ext cx="12185015" cy="6861810"/>
          </a:xfrm>
          <a:prstGeom prst="rect">
            <a:avLst/>
          </a:prstGeom>
        </p:spPr>
      </p:pic>
      <p:pic>
        <p:nvPicPr>
          <p:cNvPr id="14" name="图片 13" descr="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715" y="-6985"/>
            <a:ext cx="12184380" cy="6861175"/>
          </a:xfrm>
          <a:prstGeom prst="rect">
            <a:avLst/>
          </a:prstGeom>
        </p:spPr>
      </p:pic>
      <p:pic>
        <p:nvPicPr>
          <p:cNvPr id="15" name="图片 14" descr="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350" y="-7620"/>
            <a:ext cx="12185015" cy="6861810"/>
          </a:xfrm>
          <a:prstGeom prst="rect">
            <a:avLst/>
          </a:prstGeom>
        </p:spPr>
      </p:pic>
      <p:pic>
        <p:nvPicPr>
          <p:cNvPr id="16" name="图片 15" descr="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350" y="-7620"/>
            <a:ext cx="12185015" cy="686181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58115" y="5032375"/>
            <a:ext cx="100749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</a:rPr>
              <a:t>This is the query result of the business history.</a:t>
            </a:r>
            <a:endParaRPr lang="zh-CN" altLang="en-US" sz="3200">
              <a:solidFill>
                <a:srgbClr val="FF0000"/>
              </a:solidFill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build="allAtOnce"/>
      <p:bldP spid="17" grpId="0" bldLvl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捕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870" y="-7620"/>
            <a:ext cx="2933700" cy="9448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74320" y="1170305"/>
            <a:ext cx="1180719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rgbClr val="FF0000"/>
                </a:solidFill>
              </a:rPr>
              <a:t>When a bank comes to a new customer, it can quickly create a new account by simply entering the customer processing interface and checking the identity information of the customer.</a:t>
            </a:r>
            <a:endParaRPr lang="zh-CN" altLang="en-US" sz="4400">
              <a:solidFill>
                <a:srgbClr val="FF0000"/>
              </a:solidFill>
            </a:endParaRPr>
          </a:p>
        </p:txBody>
      </p:sp>
      <p:pic>
        <p:nvPicPr>
          <p:cNvPr id="3" name="图片 2" descr="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-7620"/>
            <a:ext cx="12186920" cy="68630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-6350" y="3644265"/>
            <a:ext cx="119716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Use the query interface to ensure the successful creation of new customer information</a:t>
            </a:r>
            <a:endParaRPr lang="zh-CN" altLang="en-US" sz="2800">
              <a:solidFill>
                <a:srgbClr val="FF0000"/>
              </a:solidFill>
            </a:endParaRPr>
          </a:p>
        </p:txBody>
      </p:sp>
      <p:pic>
        <p:nvPicPr>
          <p:cNvPr id="6" name="图片 5" descr="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50" y="-7620"/>
            <a:ext cx="12186285" cy="686244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644890" y="5610225"/>
            <a:ext cx="35356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NEXT→</a:t>
            </a:r>
            <a:endParaRPr lang="en-US" altLang="zh-CN" sz="72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ldLvl="0" build="allAtOnce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捕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870" y="-7620"/>
            <a:ext cx="2933700" cy="944880"/>
          </a:xfrm>
          <a:prstGeom prst="rect">
            <a:avLst/>
          </a:prstGeom>
        </p:spPr>
      </p:pic>
      <p:pic>
        <p:nvPicPr>
          <p:cNvPr id="2" name="图片 1" descr="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55" y="-8255"/>
            <a:ext cx="12188825" cy="68637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8255" y="4510405"/>
            <a:ext cx="121640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rgbClr val="FF0000"/>
                </a:solidFill>
              </a:rPr>
              <a:t>Use </a:t>
            </a:r>
            <a:r>
              <a:rPr lang="en-US" altLang="zh-CN" sz="4400">
                <a:solidFill>
                  <a:srgbClr val="FF0000"/>
                </a:solidFill>
              </a:rPr>
              <a:t>log off</a:t>
            </a:r>
            <a:r>
              <a:rPr lang="zh-CN" altLang="en-US" sz="4400">
                <a:solidFill>
                  <a:srgbClr val="FF0000"/>
                </a:solidFill>
              </a:rPr>
              <a:t> to write off customer information</a:t>
            </a:r>
            <a:endParaRPr lang="zh-CN" altLang="en-US" sz="4400">
              <a:solidFill>
                <a:srgbClr val="FF0000"/>
              </a:solidFill>
            </a:endParaRPr>
          </a:p>
        </p:txBody>
      </p:sp>
      <p:pic>
        <p:nvPicPr>
          <p:cNvPr id="6" name="图片 5" descr="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55" y="-8255"/>
            <a:ext cx="12164060" cy="6849745"/>
          </a:xfrm>
          <a:prstGeom prst="rect">
            <a:avLst/>
          </a:prstGeom>
        </p:spPr>
      </p:pic>
      <p:pic>
        <p:nvPicPr>
          <p:cNvPr id="7" name="图片 6" descr="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0" y="-7620"/>
            <a:ext cx="12161520" cy="68484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build="allAtOnce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2055</Words>
  <Application>WPS 演示</Application>
  <PresentationFormat>宽屏</PresentationFormat>
  <Paragraphs>96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王二婶</cp:lastModifiedBy>
  <cp:revision>20</cp:revision>
  <dcterms:created xsi:type="dcterms:W3CDTF">2019-05-22T18:33:00Z</dcterms:created>
  <dcterms:modified xsi:type="dcterms:W3CDTF">2019-05-22T21:02:44Z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2052-11.1.0.8648</vt:lpwstr>
  </property>
</Properties>
</file>